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5B8874-5A6B-43D5-9AD0-E026B8D52710}" v="1" dt="2026-08-09T10:57:00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10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621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 notes:
Slide 1 — Why AI matters at Westminster
• AI literacy is now a graduate employability expectation — this is not just about academic policy
• The Principles were approved by UEB — this is an institutional position
• Stress that the three values describe HOW to use AI, not whether students can use it
• The student guidance document has the practical detail — point to the QR code / link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 notes:
Slide 2 — Your responsibilities as a student
• YOU CAN: AI is not banned — many uses are legitimate. The key is purpose and transparency.
• YOU MUST: stress the declaration requirement — students often ask what they need to write. The abbreviated template is shown at the bottom of the slide.
• YOU MUST NOT: these are clear-cut. Submitting AI-generated work as your own is academic misconduct.
• Note that school-level guidance may add requirements on top — particularly relevant for Law students.
• End message: if in doubt, ask before you submit, not after.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9897"/>
          </a:xfrm>
          <a:prstGeom prst="rect">
            <a:avLst/>
          </a:prstGeom>
          <a:solidFill>
            <a:srgbClr val="122850"/>
          </a:solidFill>
          <a:ln w="12700">
            <a:solidFill>
              <a:srgbClr val="12285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198120" y="-30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Using Generative AI at Westminster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75260" y="408432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A8C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 and what the University expects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56761" y="1062211"/>
            <a:ext cx="2880360" cy="1499085"/>
          </a:xfrm>
          <a:prstGeom prst="rect">
            <a:avLst/>
          </a:prstGeom>
          <a:solidFill>
            <a:srgbClr val="D6E4F0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66489" y="1002591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22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is part of your future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248201" y="1419054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Employers expect graduates who can use AI effectively and responsibly. AI literacy is a core skill in every sector.</a:t>
            </a:r>
            <a:endParaRPr lang="en-US" sz="1600"/>
          </a:p>
        </p:txBody>
      </p:sp>
      <p:sp>
        <p:nvSpPr>
          <p:cNvPr id="9" name="Shape 7"/>
          <p:cNvSpPr/>
          <p:nvPr/>
        </p:nvSpPr>
        <p:spPr>
          <a:xfrm>
            <a:off x="3128561" y="1062211"/>
            <a:ext cx="2880360" cy="1499085"/>
          </a:xfrm>
          <a:prstGeom prst="rect">
            <a:avLst/>
          </a:prstGeom>
          <a:solidFill>
            <a:srgbClr val="D6E4F0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3128561" y="1002591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22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University’s position</a:t>
            </a:r>
            <a:endParaRPr lang="en-US" sz="1800"/>
          </a:p>
        </p:txBody>
      </p:sp>
      <p:sp>
        <p:nvSpPr>
          <p:cNvPr id="11" name="Text 9"/>
          <p:cNvSpPr/>
          <p:nvPr/>
        </p:nvSpPr>
        <p:spPr>
          <a:xfrm>
            <a:off x="3174281" y="1450178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The University Executive Board has approved Generative AI Principles that apply to all colleagues and students.</a:t>
            </a:r>
            <a:endParaRPr lang="en-US" sz="1600">
              <a:latin typeface="Arial"/>
              <a:cs typeface="Arial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100361" y="1062211"/>
            <a:ext cx="2880360" cy="1499085"/>
          </a:xfrm>
          <a:prstGeom prst="rect">
            <a:avLst/>
          </a:prstGeom>
          <a:solidFill>
            <a:srgbClr val="D6E4F0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146081" y="988641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22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guidance exists</a:t>
            </a:r>
            <a:endParaRPr lang="en-US" sz="1800"/>
          </a:p>
        </p:txBody>
      </p:sp>
      <p:sp>
        <p:nvSpPr>
          <p:cNvPr id="14" name="Text 12"/>
          <p:cNvSpPr/>
          <p:nvPr/>
        </p:nvSpPr>
        <p:spPr>
          <a:xfrm>
            <a:off x="6191801" y="1407966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practical Student Guidance document sets out exactly what is and is not permitted, including in assessed work.</a:t>
            </a:r>
            <a:endParaRPr lang="en-US" sz="1600"/>
          </a:p>
        </p:txBody>
      </p:sp>
      <p:sp>
        <p:nvSpPr>
          <p:cNvPr id="15" name="Shape 13"/>
          <p:cNvSpPr/>
          <p:nvPr/>
        </p:nvSpPr>
        <p:spPr>
          <a:xfrm>
            <a:off x="274320" y="2613673"/>
            <a:ext cx="8595360" cy="347472"/>
          </a:xfrm>
          <a:prstGeom prst="rect">
            <a:avLst/>
          </a:prstGeom>
          <a:solidFill>
            <a:srgbClr val="122850"/>
          </a:solidFill>
          <a:ln w="12700">
            <a:solidFill>
              <a:srgbClr val="12285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65760" y="2641105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values underpin everything the University asks of you:</a:t>
            </a:r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176342" y="3077405"/>
            <a:ext cx="2860779" cy="1448663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266489" y="3104816"/>
            <a:ext cx="2624025" cy="3476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Genuine purpose</a:t>
            </a:r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94718" y="3439232"/>
            <a:ext cx="2624025" cy="9519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Use AI to deepen your learning not to do your learning for you. </a:t>
            </a:r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148142" y="3077405"/>
            <a:ext cx="2860779" cy="1448663"/>
          </a:xfrm>
          <a:prstGeom prst="rect">
            <a:avLst/>
          </a:prstGeom>
          <a:solidFill>
            <a:srgbClr val="D6E4F0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3156640" y="3111368"/>
            <a:ext cx="3017520" cy="3476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Honesty, transparency</a:t>
            </a:r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233868" y="3474508"/>
            <a:ext cx="2624025" cy="9519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3747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 any meaningful AI involvement in your assessed work.</a:t>
            </a:r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119942" y="3077405"/>
            <a:ext cx="2860779" cy="1448663"/>
          </a:xfrm>
          <a:prstGeom prst="rect">
            <a:avLst/>
          </a:prstGeom>
          <a:solidFill>
            <a:srgbClr val="FFEBEE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6229670" y="3123125"/>
            <a:ext cx="2624025" cy="3476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Responsibility</a:t>
            </a:r>
            <a:endParaRPr lang="en-US" sz="1900"/>
          </a:p>
        </p:txBody>
      </p:sp>
      <p:sp>
        <p:nvSpPr>
          <p:cNvPr id="25" name="Text 23"/>
          <p:cNvSpPr/>
          <p:nvPr/>
        </p:nvSpPr>
        <p:spPr>
          <a:xfrm>
            <a:off x="6225812" y="3546765"/>
            <a:ext cx="2647448" cy="7320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You remain fully accountable for everything you submit.</a:t>
            </a:r>
            <a:endParaRPr lang="en-US">
              <a:latin typeface="Arial"/>
              <a:ea typeface="Calibri"/>
              <a:cs typeface="Arial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solidFill>
            <a:srgbClr val="ECEFF1"/>
          </a:solidFill>
          <a:ln w="12700">
            <a:solidFill>
              <a:srgbClr val="ECEFF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E418340-A447-03CF-C120-DEA348F95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140225"/>
            <a:ext cx="1959429" cy="4632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2668"/>
          </a:xfrm>
          <a:prstGeom prst="rect">
            <a:avLst/>
          </a:prstGeom>
          <a:solidFill>
            <a:srgbClr val="122850"/>
          </a:solidFill>
          <a:ln w="12700">
            <a:solidFill>
              <a:srgbClr val="12285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137160" y="-3331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Responsibilities as a Student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186147" y="355310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>
                <a:solidFill>
                  <a:srgbClr val="A8C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can do, what you must do, and what is never permitted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137160" y="853422"/>
            <a:ext cx="2906486" cy="38404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82880" y="880854"/>
            <a:ext cx="280626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YOU CAN</a:t>
            </a:r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37160" y="1237470"/>
            <a:ext cx="2906486" cy="2468880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239792" y="1292334"/>
            <a:ext cx="278431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Use AI freely for non-assessed work revision, exploring ideas.</a:t>
            </a:r>
            <a:endParaRPr lang="en-US" sz="1600"/>
          </a:p>
        </p:txBody>
      </p:sp>
      <p:sp>
        <p:nvSpPr>
          <p:cNvPr id="10" name="Text 8"/>
          <p:cNvSpPr/>
          <p:nvPr/>
        </p:nvSpPr>
        <p:spPr>
          <a:xfrm>
            <a:off x="239792" y="1859262"/>
            <a:ext cx="278431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Plan and outline assessed work with AI support.</a:t>
            </a:r>
            <a:endParaRPr lang="en-US" sz="1600"/>
          </a:p>
        </p:txBody>
      </p:sp>
      <p:sp>
        <p:nvSpPr>
          <p:cNvPr id="11" name="Text 9"/>
          <p:cNvSpPr/>
          <p:nvPr/>
        </p:nvSpPr>
        <p:spPr>
          <a:xfrm>
            <a:off x="225083" y="2426190"/>
            <a:ext cx="27990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Use AI to check grammar and expression.</a:t>
            </a:r>
            <a:endParaRPr lang="en-US" sz="1600"/>
          </a:p>
        </p:txBody>
      </p:sp>
      <p:sp>
        <p:nvSpPr>
          <p:cNvPr id="12" name="Text 10"/>
          <p:cNvSpPr/>
          <p:nvPr/>
        </p:nvSpPr>
        <p:spPr>
          <a:xfrm>
            <a:off x="225084" y="2993118"/>
            <a:ext cx="2799023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Understand concepts using AI before working independently.</a:t>
            </a:r>
            <a:endParaRPr lang="en-US" sz="1600"/>
          </a:p>
        </p:txBody>
      </p:sp>
      <p:sp>
        <p:nvSpPr>
          <p:cNvPr id="13" name="Shape 11"/>
          <p:cNvSpPr/>
          <p:nvPr/>
        </p:nvSpPr>
        <p:spPr>
          <a:xfrm>
            <a:off x="3108960" y="853422"/>
            <a:ext cx="2906486" cy="38404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154680" y="880854"/>
            <a:ext cx="280626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 YOU MUST</a:t>
            </a:r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108960" y="1237470"/>
            <a:ext cx="2906486" cy="2468880"/>
          </a:xfrm>
          <a:prstGeom prst="rect">
            <a:avLst/>
          </a:prstGeom>
          <a:solidFill>
            <a:srgbClr val="D6E4F0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182228" y="1292334"/>
            <a:ext cx="275917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Declare any meaningful AI use; tool name and purpose.</a:t>
            </a:r>
            <a:endParaRPr lang="en-US" sz="1600"/>
          </a:p>
        </p:txBody>
      </p:sp>
      <p:sp>
        <p:nvSpPr>
          <p:cNvPr id="17" name="Text 15"/>
          <p:cNvSpPr/>
          <p:nvPr/>
        </p:nvSpPr>
        <p:spPr>
          <a:xfrm>
            <a:off x="3182230" y="1859262"/>
            <a:ext cx="2808793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Critically evaluate all AI output; verify facts and references.</a:t>
            </a:r>
            <a:endParaRPr lang="en-US" sz="1600"/>
          </a:p>
        </p:txBody>
      </p:sp>
      <p:sp>
        <p:nvSpPr>
          <p:cNvPr id="18" name="Text 16"/>
          <p:cNvSpPr/>
          <p:nvPr/>
        </p:nvSpPr>
        <p:spPr>
          <a:xfrm>
            <a:off x="3182230" y="2426190"/>
            <a:ext cx="28087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Be able to explain everything in your submission.</a:t>
            </a:r>
            <a:endParaRPr lang="en-US" sz="1600"/>
          </a:p>
        </p:txBody>
      </p:sp>
      <p:sp>
        <p:nvSpPr>
          <p:cNvPr id="19" name="Text 17"/>
          <p:cNvSpPr/>
          <p:nvPr/>
        </p:nvSpPr>
        <p:spPr>
          <a:xfrm>
            <a:off x="3187114" y="2993118"/>
            <a:ext cx="282838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Check your module handbook and school guidance.</a:t>
            </a:r>
            <a:endParaRPr lang="en-US" sz="1600"/>
          </a:p>
        </p:txBody>
      </p:sp>
      <p:sp>
        <p:nvSpPr>
          <p:cNvPr id="20" name="Shape 18"/>
          <p:cNvSpPr/>
          <p:nvPr/>
        </p:nvSpPr>
        <p:spPr>
          <a:xfrm>
            <a:off x="6080760" y="853422"/>
            <a:ext cx="2906486" cy="384048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6126480" y="880854"/>
            <a:ext cx="280626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  YOU MUST NOT</a:t>
            </a:r>
            <a:endParaRPr lang="en-US" sz="1900"/>
          </a:p>
        </p:txBody>
      </p:sp>
      <p:sp>
        <p:nvSpPr>
          <p:cNvPr id="22" name="Shape 20"/>
          <p:cNvSpPr/>
          <p:nvPr/>
        </p:nvSpPr>
        <p:spPr>
          <a:xfrm>
            <a:off x="6080760" y="1237470"/>
            <a:ext cx="2906486" cy="2468880"/>
          </a:xfrm>
          <a:prstGeom prst="rect">
            <a:avLst/>
          </a:prstGeom>
          <a:solidFill>
            <a:srgbClr val="FFEBEE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149145" y="1292334"/>
            <a:ext cx="2686679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Submit AI-generated work as your own work.</a:t>
            </a:r>
            <a:endParaRPr lang="en-US" sz="1600"/>
          </a:p>
        </p:txBody>
      </p:sp>
      <p:sp>
        <p:nvSpPr>
          <p:cNvPr id="24" name="Text 22"/>
          <p:cNvSpPr/>
          <p:nvPr/>
        </p:nvSpPr>
        <p:spPr>
          <a:xfrm>
            <a:off x="6149145" y="1859262"/>
            <a:ext cx="268667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Conceal AI involvement in your assessed submissions.</a:t>
            </a:r>
            <a:endParaRPr lang="en-US" sz="1600"/>
          </a:p>
        </p:txBody>
      </p:sp>
      <p:sp>
        <p:nvSpPr>
          <p:cNvPr id="25" name="Text 23"/>
          <p:cNvSpPr/>
          <p:nvPr/>
        </p:nvSpPr>
        <p:spPr>
          <a:xfrm>
            <a:off x="6149143" y="2426190"/>
            <a:ext cx="2706273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Use AI in exams or any prohibited assessment.</a:t>
            </a:r>
            <a:endParaRPr lang="en-US" sz="1600"/>
          </a:p>
        </p:txBody>
      </p:sp>
      <p:sp>
        <p:nvSpPr>
          <p:cNvPr id="26" name="Text 24"/>
          <p:cNvSpPr/>
          <p:nvPr/>
        </p:nvSpPr>
        <p:spPr>
          <a:xfrm>
            <a:off x="6149143" y="2993118"/>
            <a:ext cx="2686679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rgbClr val="37474F"/>
                </a:solidFill>
                <a:latin typeface="Arial"/>
                <a:ea typeface="Arial" pitchFamily="34" charset="-122"/>
                <a:cs typeface="Arial"/>
              </a:rPr>
              <a:t>Submit AI-generated content without declaring it.</a:t>
            </a:r>
            <a:endParaRPr lang="en-US" sz="1600"/>
          </a:p>
        </p:txBody>
      </p:sp>
      <p:sp>
        <p:nvSpPr>
          <p:cNvPr id="27" name="Shape 25"/>
          <p:cNvSpPr/>
          <p:nvPr/>
        </p:nvSpPr>
        <p:spPr>
          <a:xfrm>
            <a:off x="182880" y="3805446"/>
            <a:ext cx="5394960" cy="914400"/>
          </a:xfrm>
          <a:prstGeom prst="rect">
            <a:avLst/>
          </a:prstGeom>
          <a:solidFill>
            <a:srgbClr val="FFF3E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292608" y="384202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E651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 declaration</a:t>
            </a:r>
            <a:endParaRPr lang="en-US" sz="1800"/>
          </a:p>
        </p:txBody>
      </p:sp>
      <p:sp>
        <p:nvSpPr>
          <p:cNvPr id="29" name="Text 27"/>
          <p:cNvSpPr/>
          <p:nvPr/>
        </p:nvSpPr>
        <p:spPr>
          <a:xfrm>
            <a:off x="292608" y="4125486"/>
            <a:ext cx="5212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>
                <a:solidFill>
                  <a:srgbClr val="3747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 used [tool] to [use]. I remain fully responsible for all ideas, analysis and conclusions in this submission."</a:t>
            </a:r>
            <a:endParaRPr lang="en-US" sz="1600"/>
          </a:p>
        </p:txBody>
      </p:sp>
      <p:sp>
        <p:nvSpPr>
          <p:cNvPr id="30" name="Shape 28"/>
          <p:cNvSpPr/>
          <p:nvPr/>
        </p:nvSpPr>
        <p:spPr>
          <a:xfrm>
            <a:off x="5852160" y="3805446"/>
            <a:ext cx="2926080" cy="914400"/>
          </a:xfrm>
          <a:prstGeom prst="rect">
            <a:avLst/>
          </a:prstGeom>
          <a:solidFill>
            <a:srgbClr val="122850"/>
          </a:solidFill>
          <a:ln w="12700">
            <a:solidFill>
              <a:srgbClr val="12285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5943600" y="384202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sure what applies?</a:t>
            </a:r>
            <a:endParaRPr lang="en-US" sz="1800"/>
          </a:p>
        </p:txBody>
      </p:sp>
      <p:sp>
        <p:nvSpPr>
          <p:cNvPr id="32" name="Text 30"/>
          <p:cNvSpPr/>
          <p:nvPr/>
        </p:nvSpPr>
        <p:spPr>
          <a:xfrm>
            <a:off x="5943600" y="4125486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A8C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your module leader before you submit - not after.</a:t>
            </a:r>
            <a:endParaRPr lang="en-US" sz="1600"/>
          </a:p>
        </p:txBody>
      </p:sp>
      <p:sp>
        <p:nvSpPr>
          <p:cNvPr id="33" name="Shape 31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solidFill>
            <a:srgbClr val="ECEFF1"/>
          </a:solidFill>
          <a:ln w="12700">
            <a:solidFill>
              <a:srgbClr val="ECEFF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187C001-64AC-FC13-3ED3-2DDE93BF6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79265"/>
            <a:ext cx="1959429" cy="4632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15"/>
          <p:cNvSpPr/>
          <p:nvPr/>
        </p:nvSpPr>
        <p:spPr>
          <a:xfrm>
            <a:off x="497113" y="289560"/>
            <a:ext cx="8276771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Further Information and Resources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96AB73-A197-AC9D-BCE1-4F6C9F12534D}"/>
              </a:ext>
            </a:extLst>
          </p:cNvPr>
          <p:cNvSpPr txBox="1"/>
          <p:nvPr/>
        </p:nvSpPr>
        <p:spPr>
          <a:xfrm>
            <a:off x="613227" y="3429073"/>
            <a:ext cx="2521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GUIDANCE TO STUDENTS ON THE USE OF GENERATIVE AI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791619-70C6-745D-E183-E3FB74D10BAC}"/>
              </a:ext>
            </a:extLst>
          </p:cNvPr>
          <p:cNvSpPr txBox="1"/>
          <p:nvPr/>
        </p:nvSpPr>
        <p:spPr>
          <a:xfrm>
            <a:off x="3363684" y="3429073"/>
            <a:ext cx="2521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WESTMINSTER’S PRINCIPLES FOR THE USE OF GENERATIVE AI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650DA4-6255-59B3-4EDB-7E36F1F08DB1}"/>
              </a:ext>
            </a:extLst>
          </p:cNvPr>
          <p:cNvSpPr txBox="1"/>
          <p:nvPr/>
        </p:nvSpPr>
        <p:spPr>
          <a:xfrm>
            <a:off x="6252027" y="3429073"/>
            <a:ext cx="2521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GRAMMARLY FOR EDUCATION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97856-BD13-D9DC-2DD8-8191982CA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27" y="1296761"/>
            <a:ext cx="1969407" cy="19694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DAF6BBB-3894-2FD1-84CD-F3DFE2D1E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703" y="1267732"/>
            <a:ext cx="2020208" cy="20202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476AFBC-91AB-5D90-003C-1FED0BA72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686" y="1231449"/>
            <a:ext cx="2085522" cy="20855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Microsoft Office PowerPoint</Application>
  <PresentationFormat>On-screen Show (16:9)</PresentationFormat>
  <Paragraphs>45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Gunter Saunders</cp:lastModifiedBy>
  <cp:revision>2</cp:revision>
  <dcterms:created xsi:type="dcterms:W3CDTF">2026-08-01T14:05:02Z</dcterms:created>
  <dcterms:modified xsi:type="dcterms:W3CDTF">2026-08-09T10:57:58Z</dcterms:modified>
</cp:coreProperties>
</file>